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9"/>
  </p:notesMasterIdLst>
  <p:handoutMasterIdLst>
    <p:handoutMasterId r:id="rId10"/>
  </p:handoutMasterIdLst>
  <p:sldIdLst>
    <p:sldId id="261" r:id="rId2"/>
    <p:sldId id="262" r:id="rId3"/>
    <p:sldId id="256" r:id="rId4"/>
    <p:sldId id="257" r:id="rId5"/>
    <p:sldId id="258" r:id="rId6"/>
    <p:sldId id="259" r:id="rId7"/>
    <p:sldId id="260" r:id="rId8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6086" autoAdjust="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3228" y="90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11/15/2020 pm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 anchor="b"/>
          <a:lstStyle>
            <a:lvl1pPr algn="r">
              <a:defRPr sz="1200"/>
            </a:lvl1pPr>
          </a:lstStyle>
          <a:p>
            <a:fld id="{D865CFE2-02A8-489B-99CA-EA433F4DD1B8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583" cy="482028"/>
          </a:xfrm>
          <a:prstGeom prst="rect">
            <a:avLst/>
          </a:prstGeom>
        </p:spPr>
        <p:txBody>
          <a:bodyPr vert="horz" lIns="94852" tIns="47426" rIns="94852" bIns="4742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2962" y="0"/>
            <a:ext cx="3170583" cy="482028"/>
          </a:xfrm>
          <a:prstGeom prst="rect">
            <a:avLst/>
          </a:prstGeom>
        </p:spPr>
        <p:txBody>
          <a:bodyPr vert="horz" lIns="94852" tIns="47426" rIns="94852" bIns="47426" rtlCol="0"/>
          <a:lstStyle>
            <a:lvl1pPr algn="r">
              <a:defRPr sz="1200"/>
            </a:lvl1pPr>
          </a:lstStyle>
          <a:p>
            <a:r>
              <a:rPr lang="en-US"/>
              <a:t>11/15/2020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2" tIns="47426" rIns="94852" bIns="474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2183" y="4620250"/>
            <a:ext cx="5850835" cy="3780800"/>
          </a:xfrm>
          <a:prstGeom prst="rect">
            <a:avLst/>
          </a:prstGeom>
        </p:spPr>
        <p:txBody>
          <a:bodyPr vert="horz" lIns="94852" tIns="47426" rIns="94852" bIns="4742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174"/>
            <a:ext cx="3170583" cy="482028"/>
          </a:xfrm>
          <a:prstGeom prst="rect">
            <a:avLst/>
          </a:prstGeom>
        </p:spPr>
        <p:txBody>
          <a:bodyPr vert="horz" lIns="94852" tIns="47426" rIns="94852" bIns="47426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2962" y="9119174"/>
            <a:ext cx="3170583" cy="482028"/>
          </a:xfrm>
          <a:prstGeom prst="rect">
            <a:avLst/>
          </a:prstGeom>
        </p:spPr>
        <p:txBody>
          <a:bodyPr vert="horz" lIns="94852" tIns="47426" rIns="94852" bIns="47426" rtlCol="0" anchor="b"/>
          <a:lstStyle>
            <a:lvl1pPr algn="r">
              <a:defRPr sz="1200"/>
            </a:lvl1pPr>
          </a:lstStyle>
          <a:p>
            <a:fld id="{3D053354-2BE4-4BC7-ACFC-F8EB7A66A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54998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921E45EC-E94B-4EAC-9AB2-54C95892E0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940057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1E2403A-1EE9-4E5C-BAB1-C7A94170D6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35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1E2403A-1EE9-4E5C-BAB1-C7A94170D6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63070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1E2403A-1EE9-4E5C-BAB1-C7A94170D6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094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1E2403A-1EE9-4E5C-BAB1-C7A94170D6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06587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1E2403A-1EE9-4E5C-BAB1-C7A94170D6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0943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1C02-2ED8-4E28-A8A4-6273863B4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627649"/>
      </p:ext>
    </p:extLst>
  </p:cSld>
  <p:clrMapOvr>
    <a:masterClrMapping/>
  </p:clrMapOvr>
  <p:transition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26914-1068-46FC-8456-215F4FC31C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90961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C623E-3B49-4BBE-BFC1-D0EF3D835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421639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14D133E-A0EC-4C77-9894-4060220E5F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832229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3DA2828A-5998-43A7-8CDB-87037897F2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97925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524C484-6DC8-4055-897A-995235A0A2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597992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08C-82C6-4190-A680-A590E98D92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876544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FEC14-35BD-46E3-BA81-5B1338A5FB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181496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104F-2541-4726-954B-2F5C98D63A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443412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D66181C-F9A8-4261-B2BC-81F8C98F1F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253682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1E2403A-1EE9-4E5C-BAB1-C7A94170D6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574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  <p:sldLayoutId id="2147483723" r:id="rId14"/>
    <p:sldLayoutId id="2147483724" r:id="rId15"/>
    <p:sldLayoutId id="2147483725" r:id="rId16"/>
  </p:sldLayoutIdLst>
  <p:transition>
    <p:fade thruBlk="1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rriam-webster.com/dictionary/ease" TargetMode="External"/><Relationship Id="rId2" Type="http://schemas.openxmlformats.org/officeDocument/2006/relationships/hyperlink" Target="http://www.merriam-webster.com/dictionary/convinc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1600200"/>
            <a:ext cx="6600451" cy="2585323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Conviction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Or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Convenience?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381500"/>
            <a:ext cx="6400800" cy="584775"/>
          </a:xfrm>
        </p:spPr>
        <p:txBody>
          <a:bodyPr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Acts 24:24-27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7848600" cy="3544560"/>
          </a:xfr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“</a:t>
            </a:r>
            <a:r>
              <a:rPr lang="en-US" sz="3600" b="1" dirty="0">
                <a:solidFill>
                  <a:schemeClr val="tx1"/>
                </a:solidFill>
              </a:rPr>
              <a:t>Conviction</a:t>
            </a:r>
            <a:r>
              <a:rPr lang="en-US" sz="3600" dirty="0">
                <a:solidFill>
                  <a:schemeClr val="tx1"/>
                </a:solidFill>
              </a:rPr>
              <a:t>” – “a strong persuasion or belief: the state of being </a:t>
            </a:r>
            <a:r>
              <a:rPr lang="en-US" sz="3600" dirty="0">
                <a:hlinkClick r:id="rId2" action="ppaction://hlinkfile"/>
              </a:rPr>
              <a:t>convinced</a:t>
            </a:r>
            <a:r>
              <a:rPr lang="en-US" sz="3600" dirty="0"/>
              <a:t>.” (Webster)</a:t>
            </a:r>
            <a:br>
              <a:rPr lang="en-US" sz="3600" dirty="0"/>
            </a:br>
            <a:endParaRPr lang="en-US" sz="3600" dirty="0"/>
          </a:p>
          <a:p>
            <a:r>
              <a:rPr lang="en-US" sz="3600" dirty="0"/>
              <a:t>“</a:t>
            </a:r>
            <a:r>
              <a:rPr lang="en-US" sz="3600" b="1" dirty="0"/>
              <a:t>Convenience</a:t>
            </a:r>
            <a:r>
              <a:rPr lang="en-US" sz="3600" dirty="0"/>
              <a:t>” – “freedom from discomfort</a:t>
            </a:r>
            <a:r>
              <a:rPr lang="en-US" sz="3600" b="1" dirty="0"/>
              <a:t>: </a:t>
            </a:r>
            <a:r>
              <a:rPr lang="en-US" sz="3600" dirty="0">
                <a:hlinkClick r:id="rId3" action="ppaction://hlinkfile"/>
              </a:rPr>
              <a:t>ease</a:t>
            </a:r>
            <a:r>
              <a:rPr lang="en-US" sz="3600" dirty="0"/>
              <a:t>.” (Webster)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5800" y="76200"/>
            <a:ext cx="7772400" cy="646331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Those Who Had Convictions …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524774"/>
            <a:ext cx="7924800" cy="4647426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3600" b="1" dirty="0">
                <a:solidFill>
                  <a:schemeClr val="tx1"/>
                </a:solidFill>
              </a:rPr>
              <a:t>Job</a:t>
            </a:r>
          </a:p>
          <a:p>
            <a:pPr lvl="1">
              <a:spcBef>
                <a:spcPts val="0"/>
              </a:spcBef>
            </a:pPr>
            <a:r>
              <a:rPr lang="en-US" sz="3200" dirty="0">
                <a:solidFill>
                  <a:schemeClr val="tx1"/>
                </a:solidFill>
              </a:rPr>
              <a:t>Prosperity taken away. Job 1:13-19</a:t>
            </a:r>
          </a:p>
          <a:p>
            <a:pPr lvl="1">
              <a:spcBef>
                <a:spcPts val="0"/>
              </a:spcBef>
            </a:pPr>
            <a:r>
              <a:rPr lang="en-US" sz="3200" dirty="0">
                <a:solidFill>
                  <a:schemeClr val="tx1"/>
                </a:solidFill>
              </a:rPr>
              <a:t>His wife tempts him. Job 2:9</a:t>
            </a:r>
          </a:p>
          <a:p>
            <a:pPr lvl="1">
              <a:spcBef>
                <a:spcPts val="0"/>
              </a:spcBef>
            </a:pPr>
            <a:r>
              <a:rPr lang="en-US" sz="3200" dirty="0">
                <a:solidFill>
                  <a:schemeClr val="tx1"/>
                </a:solidFill>
              </a:rPr>
              <a:t>Job had convictions. Job 1:22; 2:10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</a:pPr>
            <a:endParaRPr lang="en-US" sz="32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sz="3600" b="1" dirty="0">
                <a:solidFill>
                  <a:schemeClr val="tx1"/>
                </a:solidFill>
              </a:rPr>
              <a:t>Shadrach, Meshach, Abednego</a:t>
            </a:r>
          </a:p>
          <a:p>
            <a:pPr lvl="1">
              <a:spcBef>
                <a:spcPts val="0"/>
              </a:spcBef>
            </a:pPr>
            <a:r>
              <a:rPr lang="en-US" sz="3200" dirty="0">
                <a:solidFill>
                  <a:schemeClr val="tx1"/>
                </a:solidFill>
              </a:rPr>
              <a:t>Decree of King. Daniel 3:1-6</a:t>
            </a:r>
          </a:p>
          <a:p>
            <a:pPr lvl="1">
              <a:spcBef>
                <a:spcPts val="0"/>
              </a:spcBef>
            </a:pPr>
            <a:r>
              <a:rPr lang="en-US" sz="3200" dirty="0">
                <a:solidFill>
                  <a:schemeClr val="tx1"/>
                </a:solidFill>
              </a:rPr>
              <a:t>Cast into furnace. Daniel 3:20-21</a:t>
            </a:r>
          </a:p>
          <a:p>
            <a:pPr lvl="1">
              <a:spcBef>
                <a:spcPts val="0"/>
              </a:spcBef>
            </a:pPr>
            <a:r>
              <a:rPr lang="en-US" sz="3200" dirty="0">
                <a:solidFill>
                  <a:schemeClr val="tx1"/>
                </a:solidFill>
              </a:rPr>
              <a:t>Saved by God. Daniel 3:17,25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190135"/>
            <a:ext cx="8686800" cy="5632311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3600" b="1" dirty="0">
                <a:solidFill>
                  <a:schemeClr val="tx1"/>
                </a:solidFill>
              </a:rPr>
              <a:t>Abraham</a:t>
            </a:r>
          </a:p>
          <a:p>
            <a:pPr marL="857250" lvl="1" indent="-400050">
              <a:spcBef>
                <a:spcPts val="0"/>
              </a:spcBef>
            </a:pPr>
            <a:r>
              <a:rPr lang="en-US" sz="3200" dirty="0">
                <a:solidFill>
                  <a:schemeClr val="tx1"/>
                </a:solidFill>
              </a:rPr>
              <a:t>Left Ur. Hebrews 11:8-9; Genesis 15:4-7</a:t>
            </a:r>
          </a:p>
          <a:p>
            <a:pPr marL="857250" lvl="1" indent="-400050">
              <a:spcBef>
                <a:spcPts val="0"/>
              </a:spcBef>
            </a:pPr>
            <a:r>
              <a:rPr lang="en-US" sz="3200" dirty="0">
                <a:solidFill>
                  <a:schemeClr val="tx1"/>
                </a:solidFill>
              </a:rPr>
              <a:t>Promised a son. Romans 4:19-22</a:t>
            </a:r>
          </a:p>
          <a:p>
            <a:pPr marL="857250" lvl="1" indent="-400050">
              <a:spcBef>
                <a:spcPts val="0"/>
              </a:spcBef>
            </a:pPr>
            <a:r>
              <a:rPr lang="en-US" sz="3200" dirty="0">
                <a:solidFill>
                  <a:schemeClr val="tx1"/>
                </a:solidFill>
              </a:rPr>
              <a:t>Offered Isaac. Genesis 22:1-5;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Hebrews 11:17-19</a:t>
            </a:r>
          </a:p>
          <a:p>
            <a:pPr>
              <a:spcBef>
                <a:spcPts val="0"/>
              </a:spcBef>
            </a:pPr>
            <a:r>
              <a:rPr lang="en-US" sz="3600" b="1" dirty="0">
                <a:solidFill>
                  <a:schemeClr val="tx1"/>
                </a:solidFill>
              </a:rPr>
              <a:t>Paul</a:t>
            </a:r>
          </a:p>
          <a:p>
            <a:pPr marL="857250" lvl="1" indent="-400050">
              <a:spcBef>
                <a:spcPts val="0"/>
              </a:spcBef>
            </a:pPr>
            <a:r>
              <a:rPr lang="en-US" sz="3200" dirty="0">
                <a:solidFill>
                  <a:schemeClr val="tx1"/>
                </a:solidFill>
              </a:rPr>
              <a:t>Had convictions. 2 Timothy 1:12</a:t>
            </a:r>
          </a:p>
          <a:p>
            <a:pPr marL="857250" lvl="1" indent="-400050">
              <a:spcBef>
                <a:spcPts val="0"/>
              </a:spcBef>
            </a:pPr>
            <a:r>
              <a:rPr lang="en-US" sz="3200" dirty="0">
                <a:solidFill>
                  <a:schemeClr val="tx1"/>
                </a:solidFill>
              </a:rPr>
              <a:t>Willing to suffer. 2 Corinthians 11:23-27; Romans 8:18</a:t>
            </a:r>
          </a:p>
          <a:p>
            <a:pPr marL="857250" lvl="1" indent="-400050">
              <a:spcBef>
                <a:spcPts val="0"/>
              </a:spcBef>
            </a:pPr>
            <a:r>
              <a:rPr lang="en-US" sz="3200" dirty="0">
                <a:solidFill>
                  <a:schemeClr val="tx1"/>
                </a:solidFill>
              </a:rPr>
              <a:t>Willing to die. Acts 21:11-13</a:t>
            </a:r>
          </a:p>
          <a:p>
            <a:pPr marL="857250" lvl="1" indent="-400050">
              <a:spcBef>
                <a:spcPts val="0"/>
              </a:spcBef>
            </a:pPr>
            <a:r>
              <a:rPr lang="en-US" sz="3200" dirty="0">
                <a:solidFill>
                  <a:schemeClr val="tx1"/>
                </a:solidFill>
              </a:rPr>
              <a:t>Hope of reward. 2 Timothy 4:6-8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4FEE8B55-FD0B-4C76-A2F0-4B3353CB5E2F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685800" y="76200"/>
            <a:ext cx="7772400" cy="646331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Those Who Had Convictions …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371600" y="95071"/>
            <a:ext cx="6781800" cy="1200329"/>
          </a:xfr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Those Who Acted Because Of Convenience …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8305800" cy="4708981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3600" b="1" dirty="0">
                <a:solidFill>
                  <a:schemeClr val="tx1"/>
                </a:solidFill>
              </a:rPr>
              <a:t>Jeroboam</a:t>
            </a:r>
          </a:p>
          <a:p>
            <a:pPr lvl="1">
              <a:spcBef>
                <a:spcPts val="0"/>
              </a:spcBef>
            </a:pPr>
            <a:r>
              <a:rPr lang="en-US" sz="3200" dirty="0">
                <a:solidFill>
                  <a:schemeClr val="tx1"/>
                </a:solidFill>
              </a:rPr>
              <a:t>Golden calves. 1 Kings 12:28-29</a:t>
            </a:r>
          </a:p>
          <a:p>
            <a:pPr lvl="1">
              <a:spcBef>
                <a:spcPts val="0"/>
              </a:spcBef>
            </a:pPr>
            <a:r>
              <a:rPr lang="en-US" sz="3200" dirty="0">
                <a:solidFill>
                  <a:schemeClr val="tx1"/>
                </a:solidFill>
              </a:rPr>
              <a:t>For convenience. 1 Kings 12:26-27</a:t>
            </a:r>
          </a:p>
          <a:p>
            <a:pPr lvl="1">
              <a:spcBef>
                <a:spcPts val="0"/>
              </a:spcBef>
            </a:pPr>
            <a:r>
              <a:rPr lang="en-US" sz="3200" dirty="0">
                <a:solidFill>
                  <a:schemeClr val="tx1"/>
                </a:solidFill>
              </a:rPr>
              <a:t>Resulted in sin. 1 Kings 12:30</a:t>
            </a:r>
          </a:p>
          <a:p>
            <a:pPr marL="0" indent="0">
              <a:spcBef>
                <a:spcPts val="0"/>
              </a:spcBef>
              <a:buNone/>
            </a:pPr>
            <a:endParaRPr lang="en-US" sz="36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sz="3600" b="1" dirty="0">
                <a:solidFill>
                  <a:schemeClr val="tx1"/>
                </a:solidFill>
              </a:rPr>
              <a:t>Judas Iscariot</a:t>
            </a:r>
          </a:p>
          <a:p>
            <a:pPr lvl="1">
              <a:spcBef>
                <a:spcPts val="0"/>
              </a:spcBef>
            </a:pPr>
            <a:r>
              <a:rPr lang="en-US" sz="3200" dirty="0">
                <a:solidFill>
                  <a:schemeClr val="tx1"/>
                </a:solidFill>
              </a:rPr>
              <a:t>Listed as an apostle. Matthew 10:2-4</a:t>
            </a:r>
          </a:p>
          <a:p>
            <a:pPr lvl="1">
              <a:spcBef>
                <a:spcPts val="0"/>
              </a:spcBef>
            </a:pPr>
            <a:r>
              <a:rPr lang="en-US" sz="3200" dirty="0">
                <a:solidFill>
                  <a:schemeClr val="tx1"/>
                </a:solidFill>
              </a:rPr>
              <a:t>Loved money. John 12:4-6</a:t>
            </a:r>
          </a:p>
          <a:p>
            <a:pPr lvl="1">
              <a:spcBef>
                <a:spcPts val="0"/>
              </a:spcBef>
            </a:pPr>
            <a:r>
              <a:rPr lang="en-US" sz="3200" dirty="0">
                <a:solidFill>
                  <a:schemeClr val="tx1"/>
                </a:solidFill>
              </a:rPr>
              <a:t>Betrayed the Lord. Matthew 26:14-16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229600" cy="5217839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3600" b="1" dirty="0">
                <a:solidFill>
                  <a:schemeClr val="tx1"/>
                </a:solidFill>
              </a:rPr>
              <a:t>Pharisees</a:t>
            </a:r>
          </a:p>
          <a:p>
            <a:pPr marL="857250" lvl="1" indent="-400050">
              <a:lnSpc>
                <a:spcPct val="90000"/>
              </a:lnSpc>
            </a:pPr>
            <a:r>
              <a:rPr lang="en-US" sz="2800" dirty="0">
                <a:solidFill>
                  <a:schemeClr val="tx1"/>
                </a:solidFill>
              </a:rPr>
              <a:t>Hearts not in religion. Matthew 15:8</a:t>
            </a:r>
          </a:p>
          <a:p>
            <a:pPr marL="857250" lvl="1" indent="-400050">
              <a:lnSpc>
                <a:spcPct val="90000"/>
              </a:lnSpc>
            </a:pPr>
            <a:r>
              <a:rPr lang="en-US" sz="2800" dirty="0">
                <a:solidFill>
                  <a:schemeClr val="tx1"/>
                </a:solidFill>
              </a:rPr>
              <a:t>Loved men’s praises. Matthew 23:5-7</a:t>
            </a:r>
          </a:p>
          <a:p>
            <a:pPr marL="857250" lvl="1" indent="-400050">
              <a:lnSpc>
                <a:spcPct val="90000"/>
              </a:lnSpc>
            </a:pPr>
            <a:r>
              <a:rPr lang="en-US" sz="2800" dirty="0">
                <a:solidFill>
                  <a:schemeClr val="tx1"/>
                </a:solidFill>
              </a:rPr>
              <a:t>Hypocrites. Matthew 23:28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3600" b="1" dirty="0">
                <a:solidFill>
                  <a:schemeClr val="tx1"/>
                </a:solidFill>
              </a:rPr>
              <a:t>Rich fool</a:t>
            </a:r>
          </a:p>
          <a:p>
            <a:pPr marL="857250" lvl="1" indent="-400050">
              <a:lnSpc>
                <a:spcPct val="90000"/>
              </a:lnSpc>
            </a:pPr>
            <a:r>
              <a:rPr lang="en-US" sz="2800" dirty="0">
                <a:solidFill>
                  <a:schemeClr val="tx1"/>
                </a:solidFill>
              </a:rPr>
              <a:t>Covetous. Luke 12:15</a:t>
            </a:r>
          </a:p>
          <a:p>
            <a:pPr marL="857250" lvl="1" indent="-400050">
              <a:lnSpc>
                <a:spcPct val="90000"/>
              </a:lnSpc>
            </a:pPr>
            <a:r>
              <a:rPr lang="en-US" sz="2800" dirty="0">
                <a:solidFill>
                  <a:schemeClr val="tx1"/>
                </a:solidFill>
              </a:rPr>
              <a:t>Thought only of self. Luke 12:17-18</a:t>
            </a:r>
          </a:p>
          <a:p>
            <a:pPr marL="857250" lvl="1" indent="-400050">
              <a:lnSpc>
                <a:spcPct val="90000"/>
              </a:lnSpc>
            </a:pPr>
            <a:r>
              <a:rPr lang="en-US" sz="2800" dirty="0">
                <a:solidFill>
                  <a:schemeClr val="tx1"/>
                </a:solidFill>
              </a:rPr>
              <a:t>At death, where were his treasures?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Luke 12:20-21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14EEEF26-2B64-416C-A5FE-A1BF9ADFDDF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371600" y="95071"/>
            <a:ext cx="6781800" cy="1200329"/>
          </a:xfr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Those Who Acted Because Of Convenience …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5800" y="76200"/>
            <a:ext cx="7772400" cy="646331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Conviction Or Convenience?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89531"/>
            <a:ext cx="8305799" cy="4708981"/>
          </a:xfrm>
        </p:spPr>
        <p:txBody>
          <a:bodyPr wrap="square">
            <a:spAutoFit/>
          </a:bodyPr>
          <a:lstStyle/>
          <a:p>
            <a:pPr marL="461963" indent="-461963">
              <a:spcBef>
                <a:spcPts val="0"/>
              </a:spcBef>
            </a:pPr>
            <a:r>
              <a:rPr lang="en-US" sz="3200" dirty="0">
                <a:solidFill>
                  <a:schemeClr val="tx1"/>
                </a:solidFill>
              </a:rPr>
              <a:t>Why do you attend worship? John 4:24</a:t>
            </a:r>
          </a:p>
          <a:p>
            <a:pPr marL="857250" lvl="1" indent="-400050">
              <a:spcBef>
                <a:spcPts val="0"/>
              </a:spcBef>
            </a:pPr>
            <a:r>
              <a:rPr lang="en-US" sz="2800" dirty="0">
                <a:solidFill>
                  <a:schemeClr val="tx1"/>
                </a:solidFill>
              </a:rPr>
              <a:t>In spirit and in truth?</a:t>
            </a:r>
          </a:p>
          <a:p>
            <a:pPr marL="461963" indent="-461963">
              <a:spcBef>
                <a:spcPts val="0"/>
              </a:spcBef>
            </a:pPr>
            <a:r>
              <a:rPr lang="en-US" sz="3200" dirty="0">
                <a:solidFill>
                  <a:schemeClr val="tx1"/>
                </a:solidFill>
              </a:rPr>
              <a:t>Why have you not obeyed God?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Acts 24:25</a:t>
            </a:r>
          </a:p>
          <a:p>
            <a:pPr marL="857250" lvl="1" indent="-400050">
              <a:spcBef>
                <a:spcPts val="0"/>
              </a:spcBef>
            </a:pPr>
            <a:r>
              <a:rPr lang="en-US" sz="2800" dirty="0">
                <a:solidFill>
                  <a:schemeClr val="tx1"/>
                </a:solidFill>
              </a:rPr>
              <a:t>Because you are not convicted of your sins? cf. Acts 2</a:t>
            </a:r>
          </a:p>
          <a:p>
            <a:pPr marL="857250" lvl="1" indent="-400050">
              <a:spcBef>
                <a:spcPts val="0"/>
              </a:spcBef>
            </a:pPr>
            <a:r>
              <a:rPr lang="en-US" sz="2800" dirty="0">
                <a:solidFill>
                  <a:schemeClr val="tx1"/>
                </a:solidFill>
              </a:rPr>
              <a:t>No convenient time?</a:t>
            </a:r>
          </a:p>
          <a:p>
            <a:pPr marL="461963" indent="-461963">
              <a:spcBef>
                <a:spcPts val="0"/>
              </a:spcBef>
            </a:pPr>
            <a:r>
              <a:rPr lang="en-US" sz="3200" dirty="0">
                <a:solidFill>
                  <a:schemeClr val="tx1"/>
                </a:solidFill>
              </a:rPr>
              <a:t>Why did you obey the gospel?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Romans 6:17</a:t>
            </a:r>
          </a:p>
          <a:p>
            <a:pPr marL="857250" lvl="1" indent="-400050">
              <a:spcBef>
                <a:spcPts val="0"/>
              </a:spcBef>
            </a:pPr>
            <a:r>
              <a:rPr lang="en-US" sz="2800" dirty="0">
                <a:solidFill>
                  <a:schemeClr val="tx1"/>
                </a:solidFill>
              </a:rPr>
              <a:t>From the heart or in pretense?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641</TotalTime>
  <Words>310</Words>
  <Application>Microsoft Office PowerPoint</Application>
  <PresentationFormat>On-screen Show (4:3)</PresentationFormat>
  <Paragraphs>52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Gothic</vt:lpstr>
      <vt:lpstr>Wingdings</vt:lpstr>
      <vt:lpstr>Wingdings 3</vt:lpstr>
      <vt:lpstr>Wisp</vt:lpstr>
      <vt:lpstr>Conviction  Or  Convenience?</vt:lpstr>
      <vt:lpstr>PowerPoint Presentation</vt:lpstr>
      <vt:lpstr>Those Who Had Convictions …</vt:lpstr>
      <vt:lpstr>Those Who Had Convictions …</vt:lpstr>
      <vt:lpstr>Those Who Acted Because Of Convenience …</vt:lpstr>
      <vt:lpstr>Those Who Acted Because Of Convenience …</vt:lpstr>
      <vt:lpstr>Conviction Or Convenience?</vt:lpstr>
    </vt:vector>
  </TitlesOfParts>
  <Company>Fifth Street Church of Christ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Conviction Or Convenience (2)</dc:title>
  <dc:creator>Micky D. Galloway</dc:creator>
  <cp:lastModifiedBy>Richard Lidh</cp:lastModifiedBy>
  <cp:revision>21</cp:revision>
  <cp:lastPrinted>2020-11-14T23:59:42Z</cp:lastPrinted>
  <dcterms:created xsi:type="dcterms:W3CDTF">2003-06-22T13:09:15Z</dcterms:created>
  <dcterms:modified xsi:type="dcterms:W3CDTF">2020-11-14T23:59:47Z</dcterms:modified>
</cp:coreProperties>
</file>